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0"/>
  </p:notesMasterIdLst>
  <p:handoutMasterIdLst>
    <p:handoutMasterId r:id="rId31"/>
  </p:handoutMasterIdLst>
  <p:sldIdLst>
    <p:sldId id="256" r:id="rId5"/>
    <p:sldId id="401" r:id="rId6"/>
    <p:sldId id="402" r:id="rId7"/>
    <p:sldId id="396" r:id="rId8"/>
    <p:sldId id="320" r:id="rId9"/>
    <p:sldId id="397" r:id="rId10"/>
    <p:sldId id="398" r:id="rId11"/>
    <p:sldId id="399" r:id="rId12"/>
    <p:sldId id="403" r:id="rId13"/>
    <p:sldId id="420" r:id="rId14"/>
    <p:sldId id="421" r:id="rId15"/>
    <p:sldId id="422" r:id="rId16"/>
    <p:sldId id="423" r:id="rId17"/>
    <p:sldId id="424" r:id="rId18"/>
    <p:sldId id="416" r:id="rId19"/>
    <p:sldId id="408" r:id="rId20"/>
    <p:sldId id="418" r:id="rId21"/>
    <p:sldId id="417" r:id="rId22"/>
    <p:sldId id="400" r:id="rId23"/>
    <p:sldId id="322" r:id="rId24"/>
    <p:sldId id="404" r:id="rId25"/>
    <p:sldId id="405" r:id="rId26"/>
    <p:sldId id="406" r:id="rId27"/>
    <p:sldId id="407" r:id="rId28"/>
    <p:sldId id="288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6298"/>
  </p:normalViewPr>
  <p:slideViewPr>
    <p:cSldViewPr snapToGrid="0" snapToObjects="1">
      <p:cViewPr varScale="1">
        <p:scale>
          <a:sx n="109" d="100"/>
          <a:sy n="109" d="100"/>
        </p:scale>
        <p:origin x="645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20/11/2022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245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859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5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79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  <p:sp>
        <p:nvSpPr>
          <p:cNvPr id="9" name="Segnaposto testo 6">
            <a:extLst>
              <a:ext uri="{FF2B5EF4-FFF2-40B4-BE49-F238E27FC236}">
                <a16:creationId xmlns:a16="http://schemas.microsoft.com/office/drawing/2014/main" id="{46065D38-29CD-1C4C-B537-4B03E8CD1B7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74752" y="3112559"/>
            <a:ext cx="6034247" cy="49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 b="0" i="0">
                <a:solidFill>
                  <a:schemeClr val="tx2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it-IT" dirty="0"/>
              <a:t>2020 / 2021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520B5AB-1A54-E64D-85C2-562E024D0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blu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5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5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620748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DC0F175-AC4C-B84C-9DBF-E4EC6BA7B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4752" y="403868"/>
            <a:ext cx="7200000" cy="17999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</p:spTree>
    <p:extLst>
      <p:ext uri="{BB962C8B-B14F-4D97-AF65-F5344CB8AC3E}">
        <p14:creationId xmlns:p14="http://schemas.microsoft.com/office/powerpoint/2010/main" val="379043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658863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 C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7667" y="403868"/>
            <a:ext cx="6860517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40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sotto titolo</a:t>
            </a: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883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 con Abstract Mot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0BD6E06-7C0D-7E47-AE1C-E865B4E81068}"/>
              </a:ext>
            </a:extLst>
          </p:cNvPr>
          <p:cNvSpPr/>
          <p:nvPr userDrawn="1"/>
        </p:nvSpPr>
        <p:spPr>
          <a:xfrm>
            <a:off x="6862425" y="4893900"/>
            <a:ext cx="4752925" cy="539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 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AD1280D-CA2F-944E-83B2-AE040C989305}"/>
              </a:ext>
            </a:extLst>
          </p:cNvPr>
          <p:cNvSpPr/>
          <p:nvPr userDrawn="1"/>
        </p:nvSpPr>
        <p:spPr>
          <a:xfrm>
            <a:off x="10101961" y="3284856"/>
            <a:ext cx="1512000" cy="53926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itolo 1">
            <a:extLst>
              <a:ext uri="{FF2B5EF4-FFF2-40B4-BE49-F238E27FC236}">
                <a16:creationId xmlns:a16="http://schemas.microsoft.com/office/drawing/2014/main" id="{43AEDB0D-415B-D243-843A-DF4BFB98F6E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439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top D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4286ABC-4586-FE40-B0A4-48DD399B42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7728857" cy="16022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	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916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637DDD06-4D4A-304A-B14A-F988CC988A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1743" y="562061"/>
            <a:ext cx="10164536" cy="1602299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100000"/>
              </a:lnSpc>
              <a:defRPr sz="340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44221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anco Logo bottom S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34294A-A585-0A46-94B8-FDF6F4D2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6426" y="1339348"/>
            <a:ext cx="7196400" cy="139530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65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 capitolo</a:t>
            </a:r>
          </a:p>
        </p:txBody>
      </p:sp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 _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1897" y="701827"/>
            <a:ext cx="7546569" cy="17999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3500" b="0" i="0">
                <a:solidFill>
                  <a:srgbClr val="FFFF0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  <a:br>
              <a:rPr lang="it-IT" dirty="0"/>
            </a:br>
            <a:r>
              <a:rPr lang="it-IT" dirty="0"/>
              <a:t>MULTILINEA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19CB25-8F9D-9A4D-8A31-C1D6FC4221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27889" y="2583808"/>
            <a:ext cx="7546569" cy="318017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tabLst/>
              <a:defRPr sz="1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TESTO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oziona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11172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45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899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8BDB7-1214-6943-BDE4-C2AE5EBC9B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1608" y="1258448"/>
            <a:ext cx="7925480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48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i siam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‹#›</a:t>
            </a:fld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BC35B6D-E8A5-014D-881E-308785248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7132" y="1258448"/>
            <a:ext cx="9143468" cy="97040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3600" b="0" i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58045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6" r:id="rId2"/>
    <p:sldLayoutId id="2147483701" r:id="rId3"/>
    <p:sldLayoutId id="2147483685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02" r:id="rId12"/>
    <p:sldLayoutId id="2147483694" r:id="rId13"/>
    <p:sldLayoutId id="2147483693" r:id="rId14"/>
    <p:sldLayoutId id="2147483698" r:id="rId15"/>
    <p:sldLayoutId id="2147483696" r:id="rId16"/>
    <p:sldLayoutId id="2147483695" r:id="rId17"/>
    <p:sldLayoutId id="2147483697" r:id="rId18"/>
    <p:sldLayoutId id="214748371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1E2AAD7-92FC-534E-ACF2-C581FF7E0BC8}"/>
              </a:ext>
            </a:extLst>
          </p:cNvPr>
          <p:cNvSpPr txBox="1"/>
          <p:nvPr/>
        </p:nvSpPr>
        <p:spPr>
          <a:xfrm>
            <a:off x="1654628" y="31125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AE3AB2-CA9D-424A-93AD-C9D22158A5BD}"/>
              </a:ext>
            </a:extLst>
          </p:cNvPr>
          <p:cNvSpPr txBox="1"/>
          <p:nvPr/>
        </p:nvSpPr>
        <p:spPr>
          <a:xfrm>
            <a:off x="1497694" y="1340447"/>
            <a:ext cx="7112906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it-IT" sz="6300" b="1" dirty="0">
                <a:solidFill>
                  <a:schemeClr val="accent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CORSO JAVA AESYS</a:t>
            </a:r>
            <a:endParaRPr lang="it-IT" sz="6300" b="1" i="0" dirty="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80000"/>
              </a:lnSpc>
            </a:pPr>
            <a:r>
              <a:rPr lang="it-IT" sz="6300" dirty="0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</a:t>
            </a:r>
            <a:r>
              <a:rPr lang="it-IT" sz="6300" dirty="0" err="1">
                <a:solidFill>
                  <a:schemeClr val="accent1">
                    <a:lumMod val="5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Jpa</a:t>
            </a:r>
            <a:endParaRPr lang="it-IT" sz="6300" dirty="0">
              <a:solidFill>
                <a:schemeClr val="accent1">
                  <a:lumMod val="5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7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mplementando una delle interfacce del Repository  il DAO avrà già definito e implementato i metodi CRUD di base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algn="l"/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/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Spring Data JPA supporta anche alcune opzioni che ci vengono in aiuto: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definire semplicemente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un nuovo metodo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nell'interfaccia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fornire la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 JPQL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effettiva utilizzando l' annotazione </a:t>
            </a:r>
            <a:r>
              <a:rPr lang="it-IT" sz="2200" b="0" i="1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@Query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utilizzare la specifica più avanzata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e il supporto </a:t>
            </a:r>
            <a:r>
              <a:rPr lang="it-IT" sz="2200" b="1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QueryDsl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in Spring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definire 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query personalizzate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tramite JPA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Named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10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93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- DSL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Alla base del funzionamento di Spring Data JPA c’è un DSL che, mediante algoritmi specifici, effettua il </a:t>
            </a:r>
            <a:r>
              <a:rPr lang="it-IT" sz="2200" b="1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parsing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dei nomi dei metodi in base ad una nomenclatura da rispettare</a:t>
            </a:r>
          </a:p>
          <a:p>
            <a:pPr algn="l"/>
            <a:endParaRPr lang="it-IT" sz="2200" b="1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l"/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metodi delle classi Repository sono composti da un verbo, un soggetto (opzionale), la parola By ed un Predicato.</a:t>
            </a:r>
            <a:endParaRPr lang="it-IT" sz="2200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11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FAD13-FBC1-5772-AFFF-29BF164B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72" y="4812635"/>
            <a:ext cx="3810742" cy="1857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E27B8-F90A-5C4C-2FCB-86CF8104B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17" y="5016110"/>
            <a:ext cx="5320025" cy="14172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9EC3B3-E7D2-1F1D-3465-8E7CC45418EA}"/>
              </a:ext>
            </a:extLst>
          </p:cNvPr>
          <p:cNvCxnSpPr/>
          <p:nvPr/>
        </p:nvCxnSpPr>
        <p:spPr>
          <a:xfrm flipH="1">
            <a:off x="10719043" y="4256991"/>
            <a:ext cx="396699" cy="59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2ED656-72C0-FEC9-5F56-0748DFB4E8B0}"/>
              </a:ext>
            </a:extLst>
          </p:cNvPr>
          <p:cNvSpPr txBox="1"/>
          <p:nvPr/>
        </p:nvSpPr>
        <p:spPr>
          <a:xfrm>
            <a:off x="10838262" y="388765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419250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DSL Keyword Operator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5FFF4-841A-EEFD-FA82-A16E6B0A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11" y="3213417"/>
            <a:ext cx="5630622" cy="2734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4E9FC-6A21-E048-F95A-F6EFEBD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66" y="3897166"/>
            <a:ext cx="5646710" cy="13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8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DSL Keyword Operator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C8613-8AC0-7464-2307-C0CBA97F1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03" y="2478498"/>
            <a:ext cx="3237262" cy="4160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02AF6-9611-AE6D-8726-9FA108A55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700" y="2542184"/>
            <a:ext cx="4048865" cy="403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7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 – Custom Query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5C4A9-4B79-5FD0-1071-356F32F7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30" y="2431978"/>
            <a:ext cx="7778974" cy="848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CA21E-2A25-DD31-654A-A8379CA50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749" y="5393062"/>
            <a:ext cx="6268309" cy="1246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BE3E53-3F8E-C3B3-E464-C0AB1A00C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634" y="3940892"/>
            <a:ext cx="9031448" cy="8586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8D2635-A678-C20F-C18A-76B1EDAB53BE}"/>
              </a:ext>
            </a:extLst>
          </p:cNvPr>
          <p:cNvCxnSpPr>
            <a:cxnSpLocks/>
          </p:cNvCxnSpPr>
          <p:nvPr/>
        </p:nvCxnSpPr>
        <p:spPr>
          <a:xfrm flipV="1">
            <a:off x="2200685" y="2801718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EC5619-56B5-6654-0B1D-CC521C0E250F}"/>
              </a:ext>
            </a:extLst>
          </p:cNvPr>
          <p:cNvCxnSpPr>
            <a:cxnSpLocks/>
          </p:cNvCxnSpPr>
          <p:nvPr/>
        </p:nvCxnSpPr>
        <p:spPr>
          <a:xfrm flipV="1">
            <a:off x="1837550" y="4339985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6F235B-CEC9-AA68-7419-3BE90450A679}"/>
              </a:ext>
            </a:extLst>
          </p:cNvPr>
          <p:cNvCxnSpPr>
            <a:cxnSpLocks/>
          </p:cNvCxnSpPr>
          <p:nvPr/>
        </p:nvCxnSpPr>
        <p:spPr>
          <a:xfrm flipV="1">
            <a:off x="3022478" y="6112005"/>
            <a:ext cx="726270" cy="1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1EEE3E-9C6C-74FB-B3A0-FA995FC9C7FF}"/>
              </a:ext>
            </a:extLst>
          </p:cNvPr>
          <p:cNvSpPr txBox="1"/>
          <p:nvPr/>
        </p:nvSpPr>
        <p:spPr>
          <a:xfrm>
            <a:off x="496511" y="2705107"/>
            <a:ext cx="172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(parametrizzata)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421E1-A3CB-243E-8B28-7D45E8152CAD}"/>
              </a:ext>
            </a:extLst>
          </p:cNvPr>
          <p:cNvSpPr txBox="1"/>
          <p:nvPr/>
        </p:nvSpPr>
        <p:spPr>
          <a:xfrm>
            <a:off x="221581" y="4370204"/>
            <a:ext cx="1707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(parametrizzata </a:t>
            </a:r>
          </a:p>
          <a:p>
            <a:r>
              <a:rPr lang="it-IT" dirty="0">
                <a:solidFill>
                  <a:schemeClr val="bg1"/>
                </a:solidFill>
              </a:rPr>
              <a:t>tramite ordine)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BB4E0-A691-1558-27BF-D96BB1A201B8}"/>
              </a:ext>
            </a:extLst>
          </p:cNvPr>
          <p:cNvSpPr txBox="1"/>
          <p:nvPr/>
        </p:nvSpPr>
        <p:spPr>
          <a:xfrm>
            <a:off x="1479568" y="5993616"/>
            <a:ext cx="152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Custom Query</a:t>
            </a:r>
          </a:p>
          <a:p>
            <a:r>
              <a:rPr lang="it-IT" dirty="0">
                <a:solidFill>
                  <a:schemeClr val="bg1"/>
                </a:solidFill>
              </a:rPr>
              <a:t>(nativa)</a:t>
            </a:r>
          </a:p>
        </p:txBody>
      </p:sp>
    </p:spTree>
    <p:extLst>
      <p:ext uri="{BB962C8B-B14F-4D97-AF65-F5344CB8AC3E}">
        <p14:creationId xmlns:p14="http://schemas.microsoft.com/office/powerpoint/2010/main" val="417069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26954" y="2211014"/>
            <a:ext cx="10538092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Framework offre un meccanismo programmatico alla gestione del contesto transazionale, mediante l’annotazione: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@Transactional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assenza di un Service Layer, l’annotazione va aggiunta alle classi Repository.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 presenza di un Service Layer, l’annotazione va aggiunta SOLO sulle classi Service.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Ogni 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Runtime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Exception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causa un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rollback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a differenza di una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checked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Viene semplificato il catch delle eccezioni, Spring effettua il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wrap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delle eccezioni native (es. </a:t>
            </a:r>
            <a:r>
              <a:rPr lang="it-IT" sz="24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SQLException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in </a:t>
            </a: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DataAccessException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15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73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16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85227-7227-4AE4-0EBD-00DAA835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56" y="3464909"/>
            <a:ext cx="7471246" cy="3128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1DEF9-2D2F-5C4E-F9CD-7A1B249C3A4C}"/>
              </a:ext>
            </a:extLst>
          </p:cNvPr>
          <p:cNvSpPr txBox="1"/>
          <p:nvPr/>
        </p:nvSpPr>
        <p:spPr>
          <a:xfrm>
            <a:off x="3716975" y="2521627"/>
            <a:ext cx="407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Attributi dell’annotazione @Transactional</a:t>
            </a:r>
          </a:p>
        </p:txBody>
      </p:sp>
    </p:spTree>
    <p:extLst>
      <p:ext uri="{BB962C8B-B14F-4D97-AF65-F5344CB8AC3E}">
        <p14:creationId xmlns:p14="http://schemas.microsoft.com/office/powerpoint/2010/main" val="2081059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17</a:t>
            </a:fld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1DEF9-2D2F-5C4E-F9CD-7A1B249C3A4C}"/>
              </a:ext>
            </a:extLst>
          </p:cNvPr>
          <p:cNvSpPr txBox="1"/>
          <p:nvPr/>
        </p:nvSpPr>
        <p:spPr>
          <a:xfrm>
            <a:off x="3887605" y="2521627"/>
            <a:ext cx="340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Valori dell’attributo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99EE2-9384-080B-E2A2-00671E99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94" y="3107350"/>
            <a:ext cx="576756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3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807" y="501649"/>
            <a:ext cx="7600945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Contesto Transazionale (Esempio)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18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BFFC9-E919-3F0E-4122-32C9B770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362" y="4597828"/>
            <a:ext cx="8521275" cy="1319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182E8-7332-F08A-0DD1-54567096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818" y="2807031"/>
            <a:ext cx="8862362" cy="12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Implementazione 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19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318DB15-6A6D-46F2-B873-CCA24362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89" y="2460396"/>
            <a:ext cx="8565822" cy="38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3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4BC57-854A-5941-9DE5-22FB24D1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454" y="976729"/>
            <a:ext cx="7574625" cy="849164"/>
          </a:xfrm>
        </p:spPr>
        <p:txBody>
          <a:bodyPr/>
          <a:lstStyle/>
          <a:p>
            <a:r>
              <a:rPr lang="it-IT" b="1" dirty="0"/>
              <a:t>Programma del corso</a:t>
            </a:r>
            <a:endParaRPr lang="it-IT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117F254-006D-F14D-A24C-E42550DEA096}"/>
              </a:ext>
            </a:extLst>
          </p:cNvPr>
          <p:cNvSpPr txBox="1"/>
          <p:nvPr/>
        </p:nvSpPr>
        <p:spPr>
          <a:xfrm>
            <a:off x="349526" y="3475302"/>
            <a:ext cx="4727736" cy="3723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Spring Data Jpa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Repository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Implementazione Spring Data </a:t>
            </a:r>
            <a:r>
              <a:rPr lang="it-IT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Jpa</a:t>
            </a: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Contesto Transazionale</a:t>
            </a:r>
          </a:p>
          <a:p>
            <a:pPr marL="285750" indent="-285750">
              <a:lnSpc>
                <a:spcPct val="120000"/>
              </a:lnSpc>
              <a:buBlip>
                <a:blip r:embed="rId3"/>
              </a:buBlip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Creazione Progetto con Repository </a:t>
            </a:r>
          </a:p>
          <a:p>
            <a:pPr>
              <a:lnSpc>
                <a:spcPct val="120000"/>
              </a:lnSpc>
            </a:pPr>
            <a:r>
              <a:rPr lang="it-I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   (Spring Data JPA)</a:t>
            </a: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ct val="120000"/>
              </a:lnSpc>
            </a:pPr>
            <a:endParaRPr lang="it-IT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27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Tornando al problema inziale….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20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9E42CBA-DADC-47E8-9C8D-81F8A61B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44" y="2844571"/>
            <a:ext cx="9420225" cy="38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7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do: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1 - Definire le tabelle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2 - Creare una spring boot application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Get lista di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Get singolo employee by ID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5 – Aggiungere un nuovo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6 – Aggiornare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strike="sngStrike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7 – Cancellare un employee esistente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3 - Estendere l’interfaccia JpaRepository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4 - Integrare la repository nell’app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21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0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3 – Estendere JpaRepository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22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5CE1743-0D09-43D9-B773-1269BF75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83" y="2967310"/>
            <a:ext cx="924877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0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Step 4 – Integrazione in app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DE5A032-80BC-4427-AAFD-D1741CFF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947197"/>
            <a:ext cx="94773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6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501649"/>
            <a:ext cx="7200000" cy="132715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Creazione Progetto con Repository </a:t>
            </a:r>
            <a:b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(Spring Data JPA)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Differenza tra JPA puro e Spring Data Jpa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24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2B5ED4-F6A5-4EA6-BCCD-0543277C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27" y="2933700"/>
            <a:ext cx="9544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30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10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problema: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Abbiamo visto come creare il Dao per Employee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Cosa succede se dobbiamo creare il Dao per un’altra entity?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Dobbiamo ripetere tutto in codice?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3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53507E7-FD29-416A-A3F0-C7F97B5F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67" y="3924886"/>
            <a:ext cx="9258300" cy="27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9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JPA è un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add-on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JPA.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parte di una famiglia più grande di tecnologie: Spring Data (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Redis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Mongo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Neo4J, LDAP …)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Esso fornisce una completa astrazione sul Data Access Layer (sostituisce l’implementazione manuale).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Definisce un set di API indipendente dalla sorgente dati utilizzata.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concetto fondamentale di Spring Data JPA è la </a:t>
            </a:r>
            <a:r>
              <a:rPr lang="it-IT" sz="2200" b="1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JPA Repository</a:t>
            </a:r>
            <a:r>
              <a:rPr lang="it-IT" sz="2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4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4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Spring data JPA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5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C01CDF3-0AFB-4FE8-BC1F-89C5499B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654" y="2460396"/>
            <a:ext cx="8531257" cy="38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5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73904" y="2766654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Il progetto Spring Data consente ai programmatori di lavorare con gli archivi di dati fornendo un modello standard per l’implementazione del DAO e utilizzando un'interfaccia coerente che utilizza un'astrazione denominata 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Repository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Dei Repository secondari possono estendere l'interfaccia Java centrale denominata </a:t>
            </a:r>
            <a:r>
              <a:rPr lang="it-IT" sz="2400" dirty="0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Repository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per fornire funzionalità specifiche e customizzate per gli archivi di dati.</a:t>
            </a:r>
            <a:endParaRPr lang="it-IT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6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7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655100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Spring Data fornisce anche due interfacce principali che estendono Repository: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CrudRepository</a:t>
            </a:r>
            <a:r>
              <a:rPr lang="it-IT" sz="2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definisce il contratto per le funzionalità di base CRUD ( creazione , lettura , aggiornamento ed eliminazione );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it-IT" dirty="0" err="1"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PagingAndSortingRepository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che estende </a:t>
            </a:r>
            <a:r>
              <a:rPr lang="it-IT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CrudRepository</a:t>
            </a:r>
            <a:r>
              <a:rPr lang="it-IT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definendo un contratto per la paginazione e l'ordinamento.</a:t>
            </a:r>
            <a:endParaRPr lang="it-IT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7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99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Queste tre interfacce principali ( Repository , CrudRepository e PagingAndSortingRepository ) assicurano che: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 programmatori di applicazioni possono accedere agli archivi di dati (come database relazionali, database </a:t>
            </a:r>
            <a:r>
              <a:rPr lang="it-IT" sz="2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NoSQL</a:t>
            </a: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basati su documenti, database di grafici, ecc.) in modo coerente.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È facile cambiare lo storage sottostante senza dover cambiare anche il modo in cui l'applicazione interagisce con l'archivio dati.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Implementazioni specifiche possono fornire funzionalità specifiche per gli archivi di dati. </a:t>
            </a: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8</a:t>
            </a:fld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2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FB3B1-AA2A-574D-9378-1271D7829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4752" y="636759"/>
            <a:ext cx="7200000" cy="1202381"/>
          </a:xfrm>
        </p:spPr>
        <p:txBody>
          <a:bodyPr/>
          <a:lstStyle/>
          <a:p>
            <a:pPr>
              <a:lnSpc>
                <a:spcPct val="70000"/>
              </a:lnSpc>
              <a:spcBef>
                <a:spcPts val="50"/>
              </a:spcBef>
            </a:pPr>
            <a:r>
              <a:rPr lang="it-IT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Repository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BEDAAE-46E6-7C47-AACC-1A1E44F2B5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47654" y="2460396"/>
            <a:ext cx="8531257" cy="389595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it-IT" sz="22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D4EA32-5D52-6A46-9E33-3EB96C7FD5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>
                <a:solidFill>
                  <a:schemeClr val="bg1"/>
                </a:solidFill>
              </a:rPr>
              <a:pPr/>
              <a:t>9</a:t>
            </a:fld>
            <a:endParaRPr lang="it-IT" sz="1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F571A37-E451-49E4-BDD7-F427B87E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71" y="2122373"/>
            <a:ext cx="9210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54920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ad4896-2def-4604-9da4-c1d4525a7924">
      <Terms xmlns="http://schemas.microsoft.com/office/infopath/2007/PartnerControls"/>
    </lcf76f155ced4ddcb4097134ff3c332f>
    <TaxCatchAll xmlns="c5316cef-c0e8-42f8-bc15-7c6140f3a7e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C79D94375AF1E41B099838D2C5F2419" ma:contentTypeVersion="11" ma:contentTypeDescription="Creare un nuovo documento." ma:contentTypeScope="" ma:versionID="d4d5f8bd3c9c39398609d21980069022">
  <xsd:schema xmlns:xsd="http://www.w3.org/2001/XMLSchema" xmlns:xs="http://www.w3.org/2001/XMLSchema" xmlns:p="http://schemas.microsoft.com/office/2006/metadata/properties" xmlns:ns2="c5316cef-c0e8-42f8-bc15-7c6140f3a7e2" xmlns:ns3="bbad4896-2def-4604-9da4-c1d4525a7924" targetNamespace="http://schemas.microsoft.com/office/2006/metadata/properties" ma:root="true" ma:fieldsID="14283889e0b7fbad83fb23e142003231" ns2:_="" ns3:_="">
    <xsd:import namespace="c5316cef-c0e8-42f8-bc15-7c6140f3a7e2"/>
    <xsd:import namespace="bbad4896-2def-4604-9da4-c1d4525a79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316cef-c0e8-42f8-bc15-7c6140f3a7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69480e2-010d-42bb-8d3b-cfd9787378af}" ma:internalName="TaxCatchAll" ma:showField="CatchAllData" ma:web="c5316cef-c0e8-42f8-bc15-7c6140f3a7e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ad4896-2def-4604-9da4-c1d4525a7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Tag immagine" ma:readOnly="false" ma:fieldId="{5cf76f15-5ced-4ddc-b409-7134ff3c332f}" ma:taxonomyMulti="true" ma:sspId="2a78b776-d562-4d26-876b-ba81ccdab26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23FF19-254D-4886-98E5-F243B47E62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0A8298-568D-4441-B21D-903AF5D0DAF1}">
  <ds:schemaRefs>
    <ds:schemaRef ds:uri="http://schemas.microsoft.com/office/2006/metadata/properties"/>
    <ds:schemaRef ds:uri="http://schemas.microsoft.com/office/infopath/2007/PartnerControls"/>
    <ds:schemaRef ds:uri="bbad4896-2def-4604-9da4-c1d4525a7924"/>
    <ds:schemaRef ds:uri="c5316cef-c0e8-42f8-bc15-7c6140f3a7e2"/>
  </ds:schemaRefs>
</ds:datastoreItem>
</file>

<file path=customXml/itemProps3.xml><?xml version="1.0" encoding="utf-8"?>
<ds:datastoreItem xmlns:ds="http://schemas.openxmlformats.org/officeDocument/2006/customXml" ds:itemID="{D2D434A0-0853-432E-AE22-BD5C8F6486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316cef-c0e8-42f8-bc15-7c6140f3a7e2"/>
    <ds:schemaRef ds:uri="bbad4896-2def-4604-9da4-c1d4525a79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9032</TotalTime>
  <Words>740</Words>
  <Application>Microsoft Office PowerPoint</Application>
  <PresentationFormat>Widescreen</PresentationFormat>
  <Paragraphs>145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Roboto Condensed</vt:lpstr>
      <vt:lpstr>Roboto Condensed Light</vt:lpstr>
      <vt:lpstr>Roboto Light</vt:lpstr>
      <vt:lpstr>MASTER</vt:lpstr>
      <vt:lpstr>PowerPoint Presentation</vt:lpstr>
      <vt:lpstr>Programma del corso</vt:lpstr>
      <vt:lpstr>Spring Data Jpa</vt:lpstr>
      <vt:lpstr>Spring data JPA</vt:lpstr>
      <vt:lpstr>Spring data JPA</vt:lpstr>
      <vt:lpstr>Repository</vt:lpstr>
      <vt:lpstr>Repository</vt:lpstr>
      <vt:lpstr>Repository</vt:lpstr>
      <vt:lpstr>Repository</vt:lpstr>
      <vt:lpstr>Repository</vt:lpstr>
      <vt:lpstr>Repository - DSL</vt:lpstr>
      <vt:lpstr>Repository – DSL Keyword Operator</vt:lpstr>
      <vt:lpstr>Repository – DSL Keyword Operator</vt:lpstr>
      <vt:lpstr>Repository – Custom Query</vt:lpstr>
      <vt:lpstr>Contesto Transazionale</vt:lpstr>
      <vt:lpstr>Contesto Transazionale</vt:lpstr>
      <vt:lpstr>Contesto Transazionale</vt:lpstr>
      <vt:lpstr>Contesto Transazionale (Esempio)</vt:lpstr>
      <vt:lpstr>Implementazione Spring Data Jpa</vt:lpstr>
      <vt:lpstr>Creazione Progetto con Repository  (Spring Data JPA)</vt:lpstr>
      <vt:lpstr>Creazione Progetto con Repository  (Spring Data JPA)</vt:lpstr>
      <vt:lpstr>Creazione Progetto con Repository  (Spring Data JPA)</vt:lpstr>
      <vt:lpstr>Creazione Progetto con Repository  (Spring Data JPA)</vt:lpstr>
      <vt:lpstr>Creazione Progetto con Repository  (Spring Data JPA)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Enrico Monte</cp:lastModifiedBy>
  <cp:revision>226</cp:revision>
  <dcterms:created xsi:type="dcterms:W3CDTF">2020-11-04T11:19:57Z</dcterms:created>
  <dcterms:modified xsi:type="dcterms:W3CDTF">2022-11-20T22:08:50Z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0x010100DC79D94375AF1E41B099838D2C5F2419</vt:lpwstr>
  </property>
</Properties>
</file>